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4660"/>
  </p:normalViewPr>
  <p:slideViewPr>
    <p:cSldViewPr>
      <p:cViewPr varScale="1">
        <p:scale>
          <a:sx n="110" d="100"/>
          <a:sy n="110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bright="10000"/>
          </a:blip>
          <a:srcRect/>
          <a:stretch>
            <a:fillRect l="-6000"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1A550-B369-46EF-BF6D-D26CAC8BBDB4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_________Microsoft_Visio1.vsd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173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4599" y="836712"/>
            <a:ext cx="73362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OpenStore.POS</a:t>
            </a:r>
            <a:r>
              <a:rPr lang="ru-RU" b="1" dirty="0" smtClean="0"/>
              <a:t>    </a:t>
            </a:r>
            <a:r>
              <a:rPr lang="en-US" b="1" dirty="0" smtClean="0"/>
              <a:t>Discount </a:t>
            </a:r>
            <a:r>
              <a:rPr lang="en-US" b="1" dirty="0" err="1" smtClean="0"/>
              <a:t>Cliets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/>
              <a:t>Discount </a:t>
            </a:r>
            <a:r>
              <a:rPr lang="en-US" b="1" dirty="0" err="1" smtClean="0"/>
              <a:t>Cliets</a:t>
            </a:r>
            <a:r>
              <a:rPr lang="ru-RU" b="1" dirty="0" smtClean="0"/>
              <a:t> – </a:t>
            </a:r>
            <a:r>
              <a:rPr lang="ru-RU" dirty="0" smtClean="0"/>
              <a:t>возможность кассы работать с дисконтными картами </a:t>
            </a:r>
          </a:p>
          <a:p>
            <a:r>
              <a:rPr lang="ru-RU" dirty="0" smtClean="0"/>
              <a:t>клиентов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единая база данных клиентов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кидки  по группам клиентов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дополнительные скидки (акции) для постоянных клиентов 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нализ активности постоянных клиентов</a:t>
            </a:r>
          </a:p>
          <a:p>
            <a:endParaRPr lang="ru-RU" dirty="0"/>
          </a:p>
          <a:p>
            <a:r>
              <a:rPr lang="ru-RU" dirty="0" smtClean="0"/>
              <a:t> -   создание пользовательских групп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3076" name="Picture 4" descr="http://evroshina.ua/images/discou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59" y="7010133"/>
            <a:ext cx="545599" cy="3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696022"/>
            <a:ext cx="1664792" cy="148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549" y="3696022"/>
            <a:ext cx="1427684" cy="1482950"/>
          </a:xfrm>
          <a:prstGeom prst="rect">
            <a:avLst/>
          </a:prstGeom>
        </p:spPr>
      </p:pic>
      <p:pic>
        <p:nvPicPr>
          <p:cNvPr id="3078" name="Picture 6" descr="http://cs606330.vk.me/v606330769/84b/NlcMnHxCGM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33" y="3690370"/>
            <a:ext cx="1662487" cy="15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s303212.vk.me/v303212751/ef1/P0n2a7QdMT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90370"/>
            <a:ext cx="2727894" cy="15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s418525.vk.me/v418525714/82b9/zxCOfJ0Lr7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2" y="2286548"/>
            <a:ext cx="1231077" cy="7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4599" y="836712"/>
            <a:ext cx="73296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OpenStore.POS</a:t>
            </a:r>
            <a:r>
              <a:rPr lang="ru-RU" b="1" dirty="0" smtClean="0"/>
              <a:t>    </a:t>
            </a:r>
            <a:r>
              <a:rPr lang="en-US" b="1" dirty="0" smtClean="0"/>
              <a:t>Bonus Clients</a:t>
            </a:r>
            <a:endParaRPr lang="ru-RU" b="1" dirty="0" smtClean="0"/>
          </a:p>
          <a:p>
            <a:r>
              <a:rPr lang="en-US" b="1" dirty="0" smtClean="0"/>
              <a:t>Bonus Clients</a:t>
            </a:r>
            <a:r>
              <a:rPr lang="ru-RU" b="1" dirty="0" smtClean="0"/>
              <a:t> – </a:t>
            </a:r>
            <a:r>
              <a:rPr lang="ru-RU" dirty="0" smtClean="0"/>
              <a:t>возможность кассы работать с бонусными картами </a:t>
            </a:r>
          </a:p>
          <a:p>
            <a:r>
              <a:rPr lang="ru-RU" dirty="0" smtClean="0"/>
              <a:t>клиентов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бонусы или баллы — это отложенная скидка, мотивация для клиента </a:t>
            </a:r>
          </a:p>
          <a:p>
            <a:r>
              <a:rPr lang="ru-RU" dirty="0" smtClean="0"/>
              <a:t>прийти в следующий раз</a:t>
            </a:r>
          </a:p>
          <a:p>
            <a:pPr marL="285750" indent="-285750">
              <a:buFontTx/>
              <a:buChar char="-"/>
            </a:pPr>
            <a:r>
              <a:rPr lang="ru-RU" dirty="0"/>
              <a:t>б</a:t>
            </a:r>
            <a:r>
              <a:rPr lang="ru-RU" dirty="0" smtClean="0"/>
              <a:t>онусная программа на 30-40% выгоднее для магазина чем дисконт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4100" name="Picture 4" descr="http://www.novex-trade.ru/media/news/bonus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2128"/>
            <a:ext cx="1998399" cy="129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etshop.ru/files/bon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80" y="2922128"/>
            <a:ext cx="1764635" cy="13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kykyryza.ru/images/info/about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84" y="2922128"/>
            <a:ext cx="3784024" cy="10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ed.kz/images/bonusnaya_kar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1" y="4525332"/>
            <a:ext cx="4811757" cy="18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986" y="4540681"/>
            <a:ext cx="2275960" cy="18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4599" y="836712"/>
            <a:ext cx="77194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OpenStore.POS</a:t>
            </a:r>
            <a:r>
              <a:rPr lang="ru-RU" b="1" dirty="0" smtClean="0"/>
              <a:t>    </a:t>
            </a:r>
            <a:r>
              <a:rPr lang="en-US" b="1" dirty="0"/>
              <a:t>Message system</a:t>
            </a:r>
            <a:endParaRPr lang="ru-RU" b="1" dirty="0" smtClean="0"/>
          </a:p>
          <a:p>
            <a:r>
              <a:rPr lang="en-US" b="1" dirty="0"/>
              <a:t>Message system</a:t>
            </a:r>
            <a:r>
              <a:rPr lang="ru-RU" b="1" dirty="0" smtClean="0"/>
              <a:t>– </a:t>
            </a:r>
            <a:r>
              <a:rPr lang="ru-RU" dirty="0" smtClean="0"/>
              <a:t>вывод на экран кассиру и на чек покупателю сообщений, привязанных к определенным событиям:</a:t>
            </a:r>
          </a:p>
          <a:p>
            <a:endParaRPr lang="ru-RU" dirty="0" smtClean="0"/>
          </a:p>
          <a:p>
            <a:r>
              <a:rPr lang="ru-RU" dirty="0"/>
              <a:t>  </a:t>
            </a:r>
            <a:r>
              <a:rPr lang="ru-RU" dirty="0" smtClean="0"/>
              <a:t> день рождение клиента  - «Поздравьте Василия Федоровича» </a:t>
            </a:r>
          </a:p>
          <a:p>
            <a:endParaRPr lang="ru-RU" dirty="0" smtClean="0"/>
          </a:p>
          <a:p>
            <a:r>
              <a:rPr lang="ru-RU" dirty="0" smtClean="0"/>
              <a:t>   сканирован хрупкий товар – «Упакуйте этот товар в </a:t>
            </a:r>
            <a:r>
              <a:rPr lang="ru-RU" dirty="0" err="1" smtClean="0"/>
              <a:t>доп</a:t>
            </a:r>
            <a:r>
              <a:rPr lang="ru-RU" dirty="0" smtClean="0"/>
              <a:t> пакет»</a:t>
            </a:r>
          </a:p>
          <a:p>
            <a:endParaRPr lang="ru-RU" dirty="0" smtClean="0"/>
          </a:p>
          <a:p>
            <a:r>
              <a:rPr lang="ru-RU" dirty="0" smtClean="0"/>
              <a:t>   в чеке клиента больше 10 позиций – «Предложите пакет»</a:t>
            </a:r>
          </a:p>
          <a:p>
            <a:endParaRPr lang="ru-RU" dirty="0" smtClean="0"/>
          </a:p>
          <a:p>
            <a:r>
              <a:rPr lang="ru-RU" dirty="0" smtClean="0"/>
              <a:t>   чек больше 1000грн – «Предложите дисконтную или бонусную карту»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сканирован товар с акции – «Предложите купить второй товар что бы </a:t>
            </a:r>
          </a:p>
          <a:p>
            <a:r>
              <a:rPr lang="ru-RU" dirty="0"/>
              <a:t> </a:t>
            </a:r>
            <a:r>
              <a:rPr lang="ru-RU" dirty="0" smtClean="0"/>
              <a:t>  сработала акция»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	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печать  сообщений на чеке – акции, предложения, информация о товарах</a:t>
            </a:r>
          </a:p>
          <a:p>
            <a:r>
              <a:rPr lang="ru-RU" dirty="0" smtClean="0"/>
              <a:t>    попавших в чек, уникальные кода для розыгрышей, пожелания и </a:t>
            </a:r>
          </a:p>
          <a:p>
            <a:r>
              <a:rPr lang="ru-RU" dirty="0"/>
              <a:t> </a:t>
            </a:r>
            <a:r>
              <a:rPr lang="ru-RU" dirty="0" smtClean="0"/>
              <a:t>   поздравления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5122" name="Picture 2" descr="http://rabotai.in/professia/img/professia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" y="3067594"/>
            <a:ext cx="1490343" cy="15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4599" y="836712"/>
            <a:ext cx="77194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OpenStore.POS</a:t>
            </a:r>
            <a:r>
              <a:rPr lang="ru-RU" b="1" dirty="0" smtClean="0"/>
              <a:t>    </a:t>
            </a:r>
            <a:r>
              <a:rPr lang="en-US" b="1" dirty="0"/>
              <a:t>Clients service</a:t>
            </a:r>
            <a:endParaRPr lang="ru-RU" b="1" dirty="0" smtClean="0"/>
          </a:p>
          <a:p>
            <a:r>
              <a:rPr lang="en-US" b="1" dirty="0"/>
              <a:t>Clients service</a:t>
            </a:r>
            <a:r>
              <a:rPr lang="ru-RU" b="1" dirty="0" smtClean="0"/>
              <a:t>– </a:t>
            </a:r>
            <a:r>
              <a:rPr lang="ru-RU" dirty="0" smtClean="0"/>
              <a:t>работа с анкетными данными на кассовом месте</a:t>
            </a:r>
          </a:p>
          <a:p>
            <a:endParaRPr lang="ru-RU" dirty="0" smtClean="0"/>
          </a:p>
          <a:p>
            <a:r>
              <a:rPr lang="ru-RU" dirty="0" smtClean="0"/>
              <a:t>  -  возможность выдать карту клиента прямо на кассе</a:t>
            </a:r>
          </a:p>
          <a:p>
            <a:endParaRPr lang="ru-RU" dirty="0"/>
          </a:p>
          <a:p>
            <a:r>
              <a:rPr lang="ru-RU" dirty="0" smtClean="0"/>
              <a:t>  - внесение и изменение анкетных данных</a:t>
            </a:r>
          </a:p>
          <a:p>
            <a:endParaRPr lang="ru-RU" dirty="0"/>
          </a:p>
          <a:p>
            <a:r>
              <a:rPr lang="ru-RU" dirty="0" smtClean="0"/>
              <a:t>  - просмотр накопленной суммы бонусов на счете клиента</a:t>
            </a:r>
          </a:p>
          <a:p>
            <a:endParaRPr lang="ru-RU" dirty="0"/>
          </a:p>
          <a:p>
            <a:r>
              <a:rPr lang="ru-RU" dirty="0" smtClean="0"/>
              <a:t>  - блокировка карты (при обращении клиента о потере)</a:t>
            </a:r>
          </a:p>
          <a:p>
            <a:endParaRPr lang="ru-RU" dirty="0"/>
          </a:p>
          <a:p>
            <a:r>
              <a:rPr lang="ru-RU" dirty="0" smtClean="0"/>
              <a:t>  - замена карты</a:t>
            </a:r>
          </a:p>
          <a:p>
            <a:endParaRPr lang="ru-RU" dirty="0"/>
          </a:p>
          <a:p>
            <a:r>
              <a:rPr lang="ru-RU" dirty="0" smtClean="0"/>
              <a:t> - дополнительное анкетирование клиентов – формирование потребительских</a:t>
            </a:r>
          </a:p>
          <a:p>
            <a:r>
              <a:rPr lang="ru-RU" dirty="0" smtClean="0"/>
              <a:t>групп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6146" name="Picture 2" descr="http://www.infovoronezh.ru/images/News/2786358479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2376264" cy="17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98434" y="798361"/>
            <a:ext cx="73179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OpenStore.POS</a:t>
            </a:r>
            <a:r>
              <a:rPr lang="ru-RU" b="1" dirty="0" smtClean="0"/>
              <a:t>    </a:t>
            </a:r>
            <a:r>
              <a:rPr lang="en-US" b="1" dirty="0"/>
              <a:t>Video </a:t>
            </a:r>
            <a:r>
              <a:rPr lang="en-US" b="1" dirty="0" smtClean="0"/>
              <a:t>security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/>
              <a:t>Video </a:t>
            </a:r>
            <a:r>
              <a:rPr lang="en-US" b="1" dirty="0" smtClean="0"/>
              <a:t>security</a:t>
            </a:r>
            <a:r>
              <a:rPr lang="ru-RU" b="1" dirty="0" smtClean="0"/>
              <a:t> </a:t>
            </a:r>
            <a:r>
              <a:rPr lang="ru-RU" dirty="0" smtClean="0"/>
              <a:t>интеграция с системами видеонаблюдения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dirty="0" smtClean="0"/>
              <a:t>События в </a:t>
            </a:r>
            <a:r>
              <a:rPr lang="ru-RU" dirty="0" err="1" smtClean="0"/>
              <a:t>в</a:t>
            </a:r>
            <a:r>
              <a:rPr lang="ru-RU" dirty="0" smtClean="0"/>
              <a:t> системе видеонаблюдения сопоставляются с событиями </a:t>
            </a:r>
          </a:p>
          <a:p>
            <a:r>
              <a:rPr lang="ru-RU" dirty="0" smtClean="0"/>
              <a:t>в </a:t>
            </a:r>
            <a:r>
              <a:rPr lang="en-US" b="1" dirty="0" err="1" smtClean="0"/>
              <a:t>OpenStore.POS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b="1" dirty="0" smtClean="0"/>
              <a:t>    </a:t>
            </a:r>
            <a:r>
              <a:rPr lang="ru-RU" dirty="0" smtClean="0"/>
              <a:t>- нету необходимости просматривать все записи, а выбирать видеоряд</a:t>
            </a:r>
          </a:p>
          <a:p>
            <a:r>
              <a:rPr lang="ru-RU" dirty="0"/>
              <a:t>п</a:t>
            </a:r>
            <a:r>
              <a:rPr lang="ru-RU" dirty="0" smtClean="0"/>
              <a:t>о событиям : возврат, сканирование дисконтной карты, сканирование </a:t>
            </a:r>
          </a:p>
          <a:p>
            <a:r>
              <a:rPr lang="ru-RU" dirty="0"/>
              <a:t>т</a:t>
            </a:r>
            <a:r>
              <a:rPr lang="ru-RU" dirty="0" smtClean="0"/>
              <a:t>оваров, отмена позиции в чеке</a:t>
            </a:r>
          </a:p>
          <a:p>
            <a:endParaRPr lang="ru-RU" dirty="0"/>
          </a:p>
          <a:p>
            <a:r>
              <a:rPr lang="ru-RU" dirty="0" smtClean="0"/>
              <a:t>   - возможность сравнить товар на ленте с товаром в чеке – в </a:t>
            </a:r>
          </a:p>
          <a:p>
            <a:r>
              <a:rPr lang="ru-RU" dirty="0"/>
              <a:t>с</a:t>
            </a:r>
            <a:r>
              <a:rPr lang="ru-RU" dirty="0" smtClean="0"/>
              <a:t>истему видеонаблюдения передается фактура чека. 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7172" name="Picture 4" descr="http://firstline.com.ua/portal/4nAlbum/album/13826/ipvideonab/poimodyli/Modul_TRASSIR_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" y="4478268"/>
            <a:ext cx="2880320" cy="23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ecuritysystems48.ru/sites/all/images/kass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72" y="4478268"/>
            <a:ext cx="3040787" cy="22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vostok.dp.ua/images/db/pos_sc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3" y="4458457"/>
            <a:ext cx="2881260" cy="23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8901" y="1199814"/>
            <a:ext cx="813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OpenStore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smtClean="0"/>
              <a:t>программный комплекс для автоматизации сети магазинов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6232" y="1988840"/>
            <a:ext cx="90244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ориентированная система </a:t>
            </a:r>
            <a:r>
              <a:rPr lang="ru-RU" dirty="0" smtClean="0"/>
              <a:t>– управление осуществляется с центрального офиса </a:t>
            </a:r>
          </a:p>
          <a:p>
            <a:endParaRPr lang="ru-RU" dirty="0"/>
          </a:p>
          <a:p>
            <a:r>
              <a:rPr lang="ru-RU" b="1" dirty="0"/>
              <a:t>Быстрая масштабируемость </a:t>
            </a:r>
            <a:r>
              <a:rPr lang="ru-RU" dirty="0"/>
              <a:t>– объекты открываются по единожды созданному </a:t>
            </a:r>
            <a:r>
              <a:rPr lang="ru-RU" dirty="0" smtClean="0"/>
              <a:t>шаблону</a:t>
            </a:r>
          </a:p>
          <a:p>
            <a:endParaRPr lang="ru-RU" b="1" dirty="0"/>
          </a:p>
          <a:p>
            <a:r>
              <a:rPr lang="ru-RU" b="1" dirty="0" smtClean="0"/>
              <a:t>Самодостаточность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OpenStore</a:t>
            </a:r>
            <a:r>
              <a:rPr lang="ru-RU" b="1" dirty="0" smtClean="0"/>
              <a:t> </a:t>
            </a:r>
            <a:r>
              <a:rPr lang="ru-RU" dirty="0" smtClean="0"/>
              <a:t>решает все функциональные задачи</a:t>
            </a:r>
            <a:r>
              <a:rPr lang="ru-RU" b="1" dirty="0" smtClean="0"/>
              <a:t> </a:t>
            </a:r>
            <a:r>
              <a:rPr lang="ru-RU" dirty="0" smtClean="0"/>
              <a:t>в магазине</a:t>
            </a:r>
          </a:p>
          <a:p>
            <a:endParaRPr lang="ru-RU" b="1" dirty="0"/>
          </a:p>
          <a:p>
            <a:r>
              <a:rPr lang="ru-RU" b="1" dirty="0" smtClean="0"/>
              <a:t>Надежность – </a:t>
            </a:r>
            <a:r>
              <a:rPr lang="ru-RU" dirty="0" smtClean="0"/>
              <a:t>при отсутствии связи  с офисом магазин работает автономно</a:t>
            </a:r>
          </a:p>
          <a:p>
            <a:endParaRPr lang="ru-RU" dirty="0"/>
          </a:p>
          <a:p>
            <a:r>
              <a:rPr lang="ru-RU" b="1" dirty="0" smtClean="0"/>
              <a:t>Открытость – </a:t>
            </a:r>
            <a:r>
              <a:rPr lang="ru-RU" dirty="0" smtClean="0"/>
              <a:t>возможность интегрироваться с любыми учетными системами</a:t>
            </a:r>
          </a:p>
          <a:p>
            <a:r>
              <a:rPr lang="ru-RU" dirty="0" smtClean="0"/>
              <a:t>и бонусными программами</a:t>
            </a:r>
          </a:p>
          <a:p>
            <a:endParaRPr lang="ru-RU" dirty="0"/>
          </a:p>
          <a:p>
            <a:r>
              <a:rPr lang="ru-RU" b="1" dirty="0" smtClean="0"/>
              <a:t>Модульность – </a:t>
            </a:r>
            <a:r>
              <a:rPr lang="ru-RU" dirty="0" smtClean="0"/>
              <a:t>приобретаются только те компоненты, которые необходимы заказчику </a:t>
            </a:r>
          </a:p>
          <a:p>
            <a:r>
              <a:rPr lang="ru-RU" dirty="0" smtClean="0"/>
              <a:t>для реализации его проекта</a:t>
            </a:r>
          </a:p>
          <a:p>
            <a:endParaRPr lang="ru-RU" dirty="0"/>
          </a:p>
          <a:p>
            <a:r>
              <a:rPr lang="ru-RU" b="1" dirty="0" smtClean="0"/>
              <a:t>Современность</a:t>
            </a:r>
            <a:r>
              <a:rPr lang="ru-RU" dirty="0" smtClean="0"/>
              <a:t> – комплекс создан с использованием современных средств разработки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4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751743" cy="1751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4974" y="537727"/>
            <a:ext cx="214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Схема работы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2161" y="1340768"/>
            <a:ext cx="244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Центральный офис</a:t>
            </a:r>
            <a:endParaRPr lang="ru-RU" sz="1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3" y="4066992"/>
            <a:ext cx="915849" cy="915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61" y="4491799"/>
            <a:ext cx="847681" cy="847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0435" y="4077381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Магазин1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7438" y="538967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Магазин2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7805" y="5635225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Магазин №</a:t>
            </a:r>
          </a:p>
        </p:txBody>
      </p:sp>
      <p:sp>
        <p:nvSpPr>
          <p:cNvPr id="12" name="Двойная стрелка вверх/вниз 11"/>
          <p:cNvSpPr/>
          <p:nvPr/>
        </p:nvSpPr>
        <p:spPr>
          <a:xfrm flipH="1">
            <a:off x="3054376" y="2664268"/>
            <a:ext cx="106322" cy="1542355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542" y="1718267"/>
            <a:ext cx="381871" cy="4663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5980" y="1846189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OpenStore.Global</a:t>
            </a:r>
            <a:r>
              <a:rPr lang="en-US" sz="1400" dirty="0" smtClean="0"/>
              <a:t> </a:t>
            </a:r>
            <a:r>
              <a:rPr lang="en-US" sz="1400" dirty="0"/>
              <a:t>server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43909" y="2247841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OpenStore.Manager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856" y="2622364"/>
            <a:ext cx="327286" cy="4005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99086" y="2699903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OpenStore.Account</a:t>
            </a:r>
            <a:r>
              <a:rPr lang="en-US" sz="1400" dirty="0" smtClean="0"/>
              <a:t> </a:t>
            </a:r>
            <a:r>
              <a:rPr lang="en-US" sz="1400" dirty="0"/>
              <a:t>Server</a:t>
            </a:r>
            <a:endParaRPr lang="ru-RU" sz="14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518" y="2201483"/>
            <a:ext cx="436932" cy="3745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489" y="4521608"/>
            <a:ext cx="409827" cy="3005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35664" y="4487880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OpenStore.Local</a:t>
            </a:r>
            <a:r>
              <a:rPr lang="en-US" sz="1400" dirty="0" smtClean="0"/>
              <a:t> </a:t>
            </a:r>
            <a:r>
              <a:rPr lang="en-US" sz="1400" dirty="0"/>
              <a:t>server</a:t>
            </a:r>
            <a:endParaRPr lang="ru-RU" sz="14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165" y="4866273"/>
            <a:ext cx="436932" cy="37452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65808" y="4899645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OpenStore.Manager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214519" y="5339480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OpenStore.POS</a:t>
            </a:r>
            <a:endParaRPr lang="ru-RU" sz="14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61" y="5182896"/>
            <a:ext cx="452329" cy="4523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7544" y="6213829"/>
            <a:ext cx="400156" cy="37514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238716" y="6273222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OpenStore.Scales</a:t>
            </a:r>
            <a:endParaRPr lang="ru-RU" sz="1400" dirty="0"/>
          </a:p>
        </p:txBody>
      </p:sp>
      <p:sp>
        <p:nvSpPr>
          <p:cNvPr id="30" name="Двойная стрелка вверх/вниз 29"/>
          <p:cNvSpPr/>
          <p:nvPr/>
        </p:nvSpPr>
        <p:spPr>
          <a:xfrm flipH="1">
            <a:off x="6072380" y="2358945"/>
            <a:ext cx="102153" cy="2823951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2" name="Двойная стрелка вверх/вниз 31"/>
          <p:cNvSpPr/>
          <p:nvPr/>
        </p:nvSpPr>
        <p:spPr>
          <a:xfrm flipH="1">
            <a:off x="4617572" y="3046743"/>
            <a:ext cx="106322" cy="1542355"/>
          </a:xfrm>
          <a:prstGeom prst="upDownArrow">
            <a:avLst/>
          </a:prstGeom>
          <a:noFill/>
          <a:ln>
            <a:solidFill>
              <a:srgbClr val="0070C0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03" y="4676318"/>
            <a:ext cx="963704" cy="96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00" y="5677174"/>
            <a:ext cx="304368" cy="3923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20214" y="5728925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OpenStore.SelfservicePOS</a:t>
            </a:r>
            <a:endParaRPr lang="ru-RU" sz="1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43" y="1513095"/>
            <a:ext cx="549397" cy="3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3608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20079" y="253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41230"/>
              </p:ext>
            </p:extLst>
          </p:nvPr>
        </p:nvGraphicFramePr>
        <p:xfrm>
          <a:off x="1187624" y="260648"/>
          <a:ext cx="6474967" cy="641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5" imgW="8772525" imgH="8705901" progId="Visio.Drawing.15">
                  <p:embed/>
                </p:oleObj>
              </mc:Choice>
              <mc:Fallback>
                <p:oleObj name="Visio" r:id="rId5" imgW="8772525" imgH="8705901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60648"/>
                        <a:ext cx="6474967" cy="6412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9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72400"/>
            <a:ext cx="648072" cy="648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9912" y="1048670"/>
            <a:ext cx="2455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Центральный офис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85378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OpenStore.Global</a:t>
            </a:r>
            <a:r>
              <a:rPr lang="en-US" b="1" dirty="0" smtClean="0"/>
              <a:t> server</a:t>
            </a:r>
            <a:r>
              <a:rPr lang="ru-RU" b="1" dirty="0" smtClean="0"/>
              <a:t>:</a:t>
            </a:r>
          </a:p>
          <a:p>
            <a:r>
              <a:rPr lang="ru-RU" dirty="0"/>
              <a:t> </a:t>
            </a:r>
            <a:r>
              <a:rPr lang="ru-RU" dirty="0" smtClean="0"/>
              <a:t>- хранение данных о продажах;</a:t>
            </a:r>
          </a:p>
          <a:p>
            <a:r>
              <a:rPr lang="ru-RU" dirty="0"/>
              <a:t> </a:t>
            </a:r>
            <a:r>
              <a:rPr lang="ru-RU" dirty="0" smtClean="0"/>
              <a:t>- хранение клиентских данных;</a:t>
            </a:r>
          </a:p>
          <a:p>
            <a:r>
              <a:rPr lang="ru-RU" dirty="0"/>
              <a:t> </a:t>
            </a:r>
            <a:r>
              <a:rPr lang="ru-RU" dirty="0" smtClean="0"/>
              <a:t>- синхронизация с магазинами;</a:t>
            </a:r>
          </a:p>
          <a:p>
            <a:r>
              <a:rPr lang="ru-RU" dirty="0"/>
              <a:t> </a:t>
            </a:r>
            <a:r>
              <a:rPr lang="ru-RU" dirty="0" smtClean="0"/>
              <a:t>- синхронизация с учетной системой.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0" y="3785024"/>
            <a:ext cx="986190" cy="845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1981" y="3573200"/>
            <a:ext cx="5270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OpenStore.Manager</a:t>
            </a:r>
            <a:endParaRPr lang="ru-RU" b="1" dirty="0" smtClean="0"/>
          </a:p>
          <a:p>
            <a:r>
              <a:rPr lang="ru-RU" dirty="0"/>
              <a:t> </a:t>
            </a:r>
            <a:r>
              <a:rPr lang="ru-RU" dirty="0" smtClean="0"/>
              <a:t>- настройка работы комплекса</a:t>
            </a:r>
          </a:p>
          <a:p>
            <a:r>
              <a:rPr lang="ru-RU" dirty="0"/>
              <a:t> </a:t>
            </a:r>
            <a:r>
              <a:rPr lang="ru-RU" dirty="0" smtClean="0"/>
              <a:t>- права пользователей</a:t>
            </a:r>
          </a:p>
          <a:p>
            <a:r>
              <a:rPr lang="ru-RU" dirty="0"/>
              <a:t> </a:t>
            </a:r>
            <a:r>
              <a:rPr lang="ru-RU" dirty="0" smtClean="0"/>
              <a:t>- формирование дисконтных и бонусных программ</a:t>
            </a:r>
          </a:p>
          <a:p>
            <a:r>
              <a:rPr lang="ru-RU" dirty="0"/>
              <a:t> </a:t>
            </a:r>
            <a:r>
              <a:rPr lang="ru-RU" dirty="0" smtClean="0"/>
              <a:t>- анализ продаж по всей сети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62" y="5285208"/>
            <a:ext cx="940148" cy="11506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1466" y="5398874"/>
            <a:ext cx="3965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OpenStore.Account</a:t>
            </a:r>
            <a:r>
              <a:rPr lang="en-US" b="1" dirty="0" smtClean="0"/>
              <a:t> Server</a:t>
            </a:r>
            <a:endParaRPr lang="ru-RU" b="1" dirty="0" smtClean="0"/>
          </a:p>
          <a:p>
            <a:r>
              <a:rPr lang="ru-RU" dirty="0"/>
              <a:t> </a:t>
            </a:r>
            <a:r>
              <a:rPr lang="ru-RU" dirty="0" smtClean="0"/>
              <a:t>- хранение бонусных счетов клиентов</a:t>
            </a:r>
          </a:p>
          <a:p>
            <a:r>
              <a:rPr lang="ru-RU" dirty="0"/>
              <a:t> </a:t>
            </a:r>
            <a:r>
              <a:rPr lang="ru-RU" dirty="0" smtClean="0"/>
              <a:t>- произведение расчетных операций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58" y="1988840"/>
            <a:ext cx="897191" cy="10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55" y="470745"/>
            <a:ext cx="915849" cy="915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7356" y="818806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Магазин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3" y="1588759"/>
            <a:ext cx="1262671" cy="925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1566977"/>
            <a:ext cx="4770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OpenStore.Local</a:t>
            </a:r>
            <a:r>
              <a:rPr lang="en-US" b="1" dirty="0" smtClean="0"/>
              <a:t> server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dirty="0" smtClean="0"/>
              <a:t>- хранение данных на магазине</a:t>
            </a:r>
          </a:p>
          <a:p>
            <a:r>
              <a:rPr lang="ru-RU" dirty="0"/>
              <a:t> </a:t>
            </a:r>
            <a:r>
              <a:rPr lang="ru-RU" dirty="0" smtClean="0"/>
              <a:t>- синхронизация с </a:t>
            </a:r>
            <a:r>
              <a:rPr lang="en-US" b="1" dirty="0" err="1"/>
              <a:t>OpenStore.Global</a:t>
            </a:r>
            <a:r>
              <a:rPr lang="en-US" b="1" dirty="0"/>
              <a:t> server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35" y="3063128"/>
            <a:ext cx="1245255" cy="1067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77" y="4949455"/>
            <a:ext cx="1185570" cy="11114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12246" y="4875469"/>
            <a:ext cx="5111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OpenStore.Scales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- </a:t>
            </a:r>
            <a:r>
              <a:rPr lang="ru-RU" dirty="0" smtClean="0"/>
              <a:t>программирование весов с </a:t>
            </a:r>
            <a:r>
              <a:rPr lang="ru-RU" dirty="0" err="1" smtClean="0"/>
              <a:t>чекопечатью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распределение весового товара между отделами</a:t>
            </a:r>
          </a:p>
          <a:p>
            <a:r>
              <a:rPr lang="ru-RU" dirty="0"/>
              <a:t> </a:t>
            </a:r>
            <a:r>
              <a:rPr lang="ru-RU" dirty="0" smtClean="0"/>
              <a:t>- удаленный анализ работоспособности весов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1119" y="2842231"/>
            <a:ext cx="6195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OpenStore.Manager</a:t>
            </a:r>
            <a:endParaRPr lang="ru-RU" b="1" dirty="0" smtClean="0"/>
          </a:p>
          <a:p>
            <a:r>
              <a:rPr lang="ru-RU" dirty="0"/>
              <a:t> </a:t>
            </a:r>
            <a:r>
              <a:rPr lang="ru-RU" dirty="0" smtClean="0"/>
              <a:t>- ведение первичной документации (приходные, расходные </a:t>
            </a:r>
          </a:p>
          <a:p>
            <a:r>
              <a:rPr lang="ru-RU" dirty="0"/>
              <a:t>н</a:t>
            </a:r>
            <a:r>
              <a:rPr lang="ru-RU" dirty="0" smtClean="0"/>
              <a:t>акладные, акты перемещения и списания,  инвентаризации)</a:t>
            </a:r>
          </a:p>
          <a:p>
            <a:r>
              <a:rPr lang="ru-RU" dirty="0" smtClean="0"/>
              <a:t> - отчеты по продажам магазина</a:t>
            </a:r>
          </a:p>
          <a:p>
            <a:r>
              <a:rPr lang="ru-RU" dirty="0"/>
              <a:t> </a:t>
            </a:r>
            <a:r>
              <a:rPr lang="ru-RU" dirty="0" smtClean="0"/>
              <a:t>- печать ценников</a:t>
            </a:r>
          </a:p>
          <a:p>
            <a:r>
              <a:rPr lang="ru-RU" dirty="0"/>
              <a:t> </a:t>
            </a:r>
            <a:r>
              <a:rPr lang="ru-RU" dirty="0" smtClean="0"/>
              <a:t>- печать </a:t>
            </a:r>
            <a:r>
              <a:rPr lang="ru-RU" dirty="0" err="1" smtClean="0"/>
              <a:t>штрихкодов</a:t>
            </a:r>
            <a:r>
              <a:rPr lang="ru-RU" dirty="0" smtClean="0"/>
              <a:t> для товаров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4599" y="836712"/>
            <a:ext cx="773654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OpenStore.POS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dirty="0" smtClean="0"/>
              <a:t>- полностью настраиваемый интерфейс кассира</a:t>
            </a:r>
          </a:p>
          <a:p>
            <a:endParaRPr lang="ru-RU" dirty="0" smtClean="0"/>
          </a:p>
          <a:p>
            <a:r>
              <a:rPr lang="ru-RU" dirty="0" smtClean="0"/>
              <a:t> - возможность нескольких одновременно ведущихся чеков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типы оплаты : нал, безнал, бонусы, внутренний (пользовательский), </a:t>
            </a:r>
          </a:p>
          <a:p>
            <a:r>
              <a:rPr lang="ru-RU" dirty="0" smtClean="0"/>
              <a:t>смешанный вид</a:t>
            </a:r>
          </a:p>
          <a:p>
            <a:endParaRPr lang="ru-RU" dirty="0"/>
          </a:p>
          <a:p>
            <a:r>
              <a:rPr lang="ru-RU" dirty="0" smtClean="0"/>
              <a:t> - автоматическая печать всех фискальных отчетов</a:t>
            </a:r>
          </a:p>
          <a:p>
            <a:endParaRPr lang="ru-RU" dirty="0"/>
          </a:p>
          <a:p>
            <a:r>
              <a:rPr lang="ru-RU" dirty="0" smtClean="0"/>
              <a:t> - возможность просмотра кассовых отчетов на мониторе кассира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просмотр информации о товаре (цена </a:t>
            </a:r>
            <a:r>
              <a:rPr lang="ru-RU" dirty="0" err="1" smtClean="0"/>
              <a:t>доп</a:t>
            </a:r>
            <a:r>
              <a:rPr lang="ru-RU" dirty="0" smtClean="0"/>
              <a:t> свойства) по </a:t>
            </a:r>
            <a:r>
              <a:rPr lang="ru-RU" dirty="0" err="1" smtClean="0"/>
              <a:t>штрихкоду</a:t>
            </a:r>
            <a:endParaRPr lang="ru-RU" dirty="0" smtClean="0"/>
          </a:p>
          <a:p>
            <a:r>
              <a:rPr lang="ru-RU" dirty="0" smtClean="0"/>
              <a:t> и информацию о клиенте  по дисконтной (бонусной) карте</a:t>
            </a:r>
          </a:p>
          <a:p>
            <a:endParaRPr lang="ru-RU" dirty="0"/>
          </a:p>
          <a:p>
            <a:r>
              <a:rPr lang="ru-RU" dirty="0" smtClean="0"/>
              <a:t> - фиксация абсолютно всех действий кассира (борьба с злоупотреблениями)</a:t>
            </a:r>
          </a:p>
          <a:p>
            <a:endParaRPr lang="ru-RU" dirty="0" smtClean="0"/>
          </a:p>
          <a:p>
            <a:r>
              <a:rPr lang="ru-RU" dirty="0" smtClean="0"/>
              <a:t> - возврат товара на любой кассе, в любом магазине, частичный возврат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- отложенные чеки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3298" y="1036682"/>
            <a:ext cx="616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OpenStore.POS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dirty="0" smtClean="0"/>
              <a:t>- широкий выбор поддерживаемого торгового оборудования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7" y="2285021"/>
            <a:ext cx="723528" cy="723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2" y="2716553"/>
            <a:ext cx="1040904" cy="1040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59" y="3008549"/>
            <a:ext cx="941090" cy="941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37" y="2369734"/>
            <a:ext cx="1047378" cy="951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33" y="3171666"/>
            <a:ext cx="762829" cy="762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71" y="2227654"/>
            <a:ext cx="1262048" cy="944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92" y="2780928"/>
            <a:ext cx="1114355" cy="1081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41" y="2285021"/>
            <a:ext cx="857198" cy="8271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73" y="2455787"/>
            <a:ext cx="920507" cy="1228877"/>
          </a:xfrm>
          <a:prstGeom prst="rect">
            <a:avLst/>
          </a:prstGeom>
        </p:spPr>
      </p:pic>
      <p:pic>
        <p:nvPicPr>
          <p:cNvPr id="2050" name="Picture 2" descr="&amp;Fcy;&amp;Icy;&amp;Scy;&amp;Kcy;&amp;Acy;&amp;Lcy;&amp;SOFTcy;&amp;Ncy;&amp;Ycy;&amp;Jcy; &amp;Rcy;&amp;IEcy;&amp;Gcy;&amp;Icy;&amp;Scy;&amp;Tcy;&amp;Rcy;&amp;Acy;&amp;Tcy;&amp;Ocy;&amp;Rcy; &amp;Dcy;&amp;Acy;&amp;Tcy;&amp;IEcy;&amp;Kcy;&amp;Scy;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77" y="2265022"/>
            <a:ext cx="6286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3" y="3065333"/>
            <a:ext cx="844060" cy="8440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12" y="3008549"/>
            <a:ext cx="939902" cy="7096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5670" y="4538878"/>
            <a:ext cx="6927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- возможность подключить два банковских терминала к кассе</a:t>
            </a:r>
          </a:p>
          <a:p>
            <a:r>
              <a:rPr lang="ru-RU" dirty="0"/>
              <a:t> </a:t>
            </a:r>
            <a:r>
              <a:rPr lang="ru-RU" dirty="0" smtClean="0"/>
              <a:t>- подключение двух сканеров</a:t>
            </a:r>
          </a:p>
          <a:p>
            <a:r>
              <a:rPr lang="ru-RU" dirty="0"/>
              <a:t> </a:t>
            </a:r>
            <a:r>
              <a:rPr lang="ru-RU" dirty="0" smtClean="0"/>
              <a:t>- интеграция с кассовыми весами и весами интегрированными в </a:t>
            </a:r>
          </a:p>
          <a:p>
            <a:r>
              <a:rPr lang="ru-RU" dirty="0" smtClean="0"/>
              <a:t>сканер</a:t>
            </a:r>
          </a:p>
          <a:p>
            <a:r>
              <a:rPr lang="ru-RU" dirty="0"/>
              <a:t> </a:t>
            </a:r>
            <a:r>
              <a:rPr lang="ru-RU" dirty="0" smtClean="0"/>
              <a:t>- использование как фискальных так и не фискальных принтеров</a:t>
            </a:r>
          </a:p>
          <a:p>
            <a:r>
              <a:rPr lang="ru-RU" dirty="0"/>
              <a:t> </a:t>
            </a:r>
            <a:r>
              <a:rPr lang="ru-RU" dirty="0" smtClean="0"/>
              <a:t>- поддержаны одностанционные модели фискальных регистраторов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7973" y="829535"/>
            <a:ext cx="4756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OpenStore.POS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Скидки по товарам без привязки к клиенту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1168"/>
            <a:ext cx="1080120" cy="1080120"/>
          </a:xfrm>
          <a:prstGeom prst="rect">
            <a:avLst/>
          </a:prstGeom>
        </p:spPr>
      </p:pic>
      <p:pic>
        <p:nvPicPr>
          <p:cNvPr id="2050" name="Picture 2" descr="&amp;Acy;&amp;kcy;&amp;tscy;&amp;icy;&amp;yacy; &amp;vcy; &amp;Tcy;&amp;iecy;&amp;kcy;&amp;scy;&amp;tcy;&amp;icy;&amp;lcy;&amp;softcy;&amp;Tcy;&amp;ocy;&amp;rcy;&amp;g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9864"/>
            <a:ext cx="2088232" cy="9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xmart.ua/content/images/d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65" y="1973490"/>
            <a:ext cx="3865443" cy="11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roka.me/image/cache/data/gift_big-760x359.39759036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8" y="3217273"/>
            <a:ext cx="2664296" cy="12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eronapizza.ua/userfiles/479%D1%85239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217273"/>
            <a:ext cx="2522324" cy="12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eronapizza.ua/userfiles/small_ru_righ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09189"/>
            <a:ext cx="2993628" cy="14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ookclub.ua/images/db/news/akciya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21" y="3217273"/>
            <a:ext cx="1440443" cy="13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kymall.ua/uploads/posts/2014-01/1389876998_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04" y="1673094"/>
            <a:ext cx="1285462" cy="12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encrypted-tbn2.gstatic.com/images?q=tbn:ANd9GcStIdJ7XvAPGtIjrgHJKVezqevO8R3G5gW4P9Hp1Qr3nhrPeU11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://t2.gstatic.com/images?q=tbn:ANd9GcStIdJ7XvAPGtIjrgHJKVezqevO8R3G5gW4P9Hp1Qr3nhrPeU11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71" y="4909189"/>
            <a:ext cx="2108737" cy="14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edt-stokmarket.com.ua/uploads/posts/1341517819_x_07bdfac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93" y="4869460"/>
            <a:ext cx="1570301" cy="15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noFill/>
        <a:ln>
          <a:solidFill>
            <a:srgbClr val="FF9900"/>
          </a:solidFill>
        </a:ln>
      </a:spPr>
      <a:bodyPr rtlCol="0" anchor="ctr"/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963</TotalTime>
  <Words>666</Words>
  <Application>Microsoft Office PowerPoint</Application>
  <PresentationFormat>Экран (4:3)</PresentationFormat>
  <Paragraphs>168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Taraban-PC</dc:creator>
  <cp:lastModifiedBy>Пользователь Windows</cp:lastModifiedBy>
  <cp:revision>110</cp:revision>
  <dcterms:created xsi:type="dcterms:W3CDTF">2013-10-31T11:46:21Z</dcterms:created>
  <dcterms:modified xsi:type="dcterms:W3CDTF">2020-02-25T17:22:53Z</dcterms:modified>
</cp:coreProperties>
</file>